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4" r:id="rId3"/>
    <p:sldId id="325" r:id="rId5"/>
    <p:sldId id="327" r:id="rId6"/>
    <p:sldId id="260" r:id="rId7"/>
    <p:sldId id="293" r:id="rId8"/>
    <p:sldId id="296" r:id="rId9"/>
    <p:sldId id="298" r:id="rId10"/>
    <p:sldId id="299" r:id="rId11"/>
    <p:sldId id="340" r:id="rId12"/>
    <p:sldId id="341" r:id="rId13"/>
    <p:sldId id="342" r:id="rId14"/>
    <p:sldId id="343" r:id="rId15"/>
    <p:sldId id="344" r:id="rId16"/>
    <p:sldId id="345" r:id="rId17"/>
    <p:sldId id="331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FFFFF"/>
    <a:srgbClr val="7B8FC9"/>
    <a:srgbClr val="3F569B"/>
    <a:srgbClr val="3E559A"/>
    <a:srgbClr val="3C579C"/>
    <a:srgbClr val="124062"/>
    <a:srgbClr val="537285"/>
    <a:srgbClr val="FEFEFE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6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5CAC1-9625-4378-942F-06327CAF8C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9532B1-D51B-4065-979B-CDD6B40756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03495CA-CB87-42F5-AD11-A63647B25A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333C9F-EFB6-4360-A5D6-81DD839FD7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2.png"/><Relationship Id="rId14" Type="http://schemas.openxmlformats.org/officeDocument/2006/relationships/image" Target="../media/image1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组 10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398395" y="3035935"/>
            <a:ext cx="9947275" cy="3822065"/>
          </a:xfrm>
          <a:prstGeom prst="rect">
            <a:avLst/>
          </a:prstGeom>
        </p:spPr>
      </p:pic>
      <p:pic>
        <p:nvPicPr>
          <p:cNvPr id="12" name="图片 11" descr="半全称中英文标志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973185" y="197485"/>
            <a:ext cx="2992120" cy="787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10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71335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5" name="图片 14" descr="组 79"/>
          <p:cNvPicPr>
            <a:picLocks noChangeAspect="1"/>
          </p:cNvPicPr>
          <p:nvPr/>
        </p:nvPicPr>
        <p:blipFill>
          <a:blip r:embed="rId1"/>
          <a:srcRect t="14333"/>
          <a:stretch>
            <a:fillRect/>
          </a:stretch>
        </p:blipFill>
        <p:spPr>
          <a:xfrm>
            <a:off x="3616960" y="1499235"/>
            <a:ext cx="8575040" cy="53587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149600" y="2172335"/>
            <a:ext cx="5892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40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rPr>
              <a:t>请输入</a:t>
            </a:r>
            <a:r>
              <a:rPr lang="en-US" altLang="zh-CN" sz="540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rPr>
              <a:t>PPT</a:t>
            </a:r>
            <a:r>
              <a:rPr lang="zh-CN" altLang="en-US" sz="540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rPr>
              <a:t>主标题</a:t>
            </a:r>
            <a:endParaRPr lang="zh-CN" altLang="en-US" sz="5400">
              <a:solidFill>
                <a:schemeClr val="bg1"/>
              </a:solidFill>
              <a:latin typeface="思源黑体 Bold" panose="020B0800000000000000" charset="-122"/>
              <a:ea typeface="思源黑体 Bold" panose="020B08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43923" y="3289300"/>
            <a:ext cx="256222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t">
            <a:spAutoFit/>
          </a:bodyPr>
          <a:p>
            <a:pPr algn="l"/>
            <a:r>
              <a:rPr lang="zh-CN" altLang="en-US">
                <a:solidFill>
                  <a:srgbClr val="3E559A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请输入</a:t>
            </a:r>
            <a:r>
              <a:rPr lang="en-US" altLang="zh-CN">
                <a:solidFill>
                  <a:srgbClr val="3E559A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PPT</a:t>
            </a:r>
            <a:r>
              <a:rPr lang="zh-CN" altLang="en-US">
                <a:solidFill>
                  <a:srgbClr val="3E559A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副标题</a:t>
            </a:r>
            <a:endParaRPr lang="zh-CN" altLang="en-US">
              <a:solidFill>
                <a:srgbClr val="3E559A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28365" y="4051300"/>
            <a:ext cx="150685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汇报人：</a:t>
            </a:r>
            <a:r>
              <a:rPr lang="en-US" altLang="zh-CN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XXX</a:t>
            </a:r>
            <a:endParaRPr lang="en-US" altLang="zh-CN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50343" y="4036695"/>
            <a:ext cx="22707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汇报时间</a:t>
            </a:r>
            <a:r>
              <a:rPr lang="zh-CN" altLang="en-US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：</a:t>
            </a:r>
            <a:r>
              <a:rPr lang="en-US" altLang="zh-CN">
                <a:solidFill>
                  <a:schemeClr val="bg1"/>
                </a:solidFill>
                <a:latin typeface="思源黑体 Medium" panose="020B0600000000000000" charset="-122"/>
                <a:ea typeface="思源黑体 Medium" panose="020B0600000000000000" charset="-122"/>
                <a:cs typeface="思源黑体 Medium" panose="020B0600000000000000" charset="-122"/>
                <a:sym typeface="+mn-ea"/>
              </a:rPr>
              <a:t>2020-9-9</a:t>
            </a:r>
            <a:endParaRPr lang="en-US" altLang="zh-CN">
              <a:solidFill>
                <a:schemeClr val="bg1"/>
              </a:solidFill>
              <a:latin typeface="思源黑体 Medium" panose="020B0600000000000000" charset="-122"/>
              <a:ea typeface="思源黑体 Medium" panose="020B0600000000000000" charset="-122"/>
              <a:cs typeface="思源黑体 Medium" panose="020B0600000000000000" charset="-122"/>
              <a:sym typeface="+mn-ea"/>
            </a:endParaRPr>
          </a:p>
        </p:txBody>
      </p:sp>
      <p:pic>
        <p:nvPicPr>
          <p:cNvPr id="32" name="图片 31" descr="组 1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0475" y="231140"/>
            <a:ext cx="2956560" cy="76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790014" y="-5256884"/>
            <a:ext cx="609600" cy="6096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317" y="0"/>
            <a:ext cx="12192000" cy="6871335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" name="图片 8" descr="组 79"/>
          <p:cNvPicPr>
            <a:picLocks noChangeAspect="1"/>
          </p:cNvPicPr>
          <p:nvPr/>
        </p:nvPicPr>
        <p:blipFill>
          <a:blip r:embed="rId4"/>
          <a:srcRect t="14333"/>
          <a:stretch>
            <a:fillRect/>
          </a:stretch>
        </p:blipFill>
        <p:spPr>
          <a:xfrm>
            <a:off x="3616960" y="1499235"/>
            <a:ext cx="8575040" cy="53587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15983" y="2707958"/>
            <a:ext cx="5892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400">
                <a:solidFill>
                  <a:schemeClr val="bg1"/>
                </a:solidFill>
                <a:latin typeface="思源黑体 Bold" panose="020B0800000000000000" charset="-122"/>
                <a:ea typeface="思源黑体 Bold" panose="020B0800000000000000" charset="-122"/>
              </a:rPr>
              <a:t>谢 谢！</a:t>
            </a:r>
            <a:endParaRPr lang="zh-CN" altLang="en-US" sz="5400">
              <a:solidFill>
                <a:schemeClr val="bg1"/>
              </a:solidFill>
              <a:latin typeface="思源黑体 Bold" panose="020B0800000000000000" charset="-122"/>
              <a:ea typeface="思源黑体 Bold" panose="020B0800000000000000" charset="-122"/>
            </a:endParaRPr>
          </a:p>
        </p:txBody>
      </p:sp>
      <p:pic>
        <p:nvPicPr>
          <p:cNvPr id="32" name="图片 31" descr="组 18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0475" y="231140"/>
            <a:ext cx="2956560" cy="76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169545" y="260350"/>
            <a:ext cx="4335780" cy="7480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265" dirty="0">
                <a:solidFill>
                  <a:srgbClr val="3E559A"/>
                </a:solidFill>
                <a:latin typeface="+mj-lt"/>
                <a:ea typeface="+mn-ea"/>
                <a:sym typeface="Calibri" panose="020F0502020204030204" pitchFamily="34" charset="0"/>
              </a:rPr>
              <a:t>CONTENTS</a:t>
            </a:r>
            <a:r>
              <a:rPr lang="zh-CN" altLang="en-US" sz="4000" dirty="0">
                <a:solidFill>
                  <a:srgbClr val="3E559A"/>
                </a:solidFill>
                <a:latin typeface="思源黑体 Medium" panose="020B0600000000000000" charset="-122"/>
                <a:ea typeface="思源黑体 Medium" panose="020B0600000000000000" charset="-122"/>
                <a:sym typeface="Calibri" panose="020F0502020204030204" pitchFamily="34" charset="0"/>
              </a:rPr>
              <a:t>目录</a:t>
            </a:r>
            <a:endParaRPr lang="zh-CN" altLang="en-US" sz="4000" dirty="0">
              <a:solidFill>
                <a:srgbClr val="3E559A"/>
              </a:solidFill>
              <a:latin typeface="思源黑体 Medium" panose="020B0600000000000000" charset="-122"/>
              <a:ea typeface="思源黑体 Medium" panose="020B0600000000000000" charset="-122"/>
              <a:sym typeface="Calibri" panose="020F05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25865" y="1028845"/>
            <a:ext cx="421359" cy="0"/>
          </a:xfrm>
          <a:prstGeom prst="line">
            <a:avLst/>
          </a:prstGeom>
          <a:ln w="28575">
            <a:solidFill>
              <a:srgbClr val="3E55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2521038" y="1736861"/>
            <a:ext cx="624189" cy="736484"/>
            <a:chOff x="2521038" y="2206761"/>
            <a:chExt cx="624189" cy="736484"/>
          </a:xfrm>
        </p:grpSpPr>
        <p:sp>
          <p:nvSpPr>
            <p:cNvPr id="21" name="任意多边形 20"/>
            <p:cNvSpPr/>
            <p:nvPr/>
          </p:nvSpPr>
          <p:spPr>
            <a:xfrm>
              <a:off x="2521038" y="2206761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rgbClr val="3F569B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22" name="矩形 21"/>
            <p:cNvSpPr/>
            <p:nvPr/>
          </p:nvSpPr>
          <p:spPr>
            <a:xfrm>
              <a:off x="2548803" y="2342077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5" b="1" dirty="0">
                  <a:solidFill>
                    <a:srgbClr val="3E559A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01</a:t>
              </a:r>
              <a:endParaRPr lang="en-US" altLang="zh-CN" sz="2665" b="1" dirty="0">
                <a:solidFill>
                  <a:srgbClr val="3E559A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503751" y="4936795"/>
            <a:ext cx="624189" cy="736484"/>
            <a:chOff x="2503751" y="5406695"/>
            <a:chExt cx="624189" cy="736484"/>
          </a:xfrm>
        </p:grpSpPr>
        <p:sp>
          <p:nvSpPr>
            <p:cNvPr id="24" name="任意多边形 23"/>
            <p:cNvSpPr/>
            <p:nvPr/>
          </p:nvSpPr>
          <p:spPr>
            <a:xfrm>
              <a:off x="2503751" y="5406695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rgbClr val="3C579C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2531516" y="5542011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5" b="1" dirty="0" smtClean="0">
                  <a:solidFill>
                    <a:srgbClr val="3E559A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03</a:t>
              </a:r>
              <a:endParaRPr lang="en-US" altLang="zh-CN" sz="2665" b="1" dirty="0" smtClean="0">
                <a:solidFill>
                  <a:srgbClr val="3E559A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521038" y="3336828"/>
            <a:ext cx="624189" cy="736484"/>
            <a:chOff x="2521038" y="3806728"/>
            <a:chExt cx="624189" cy="736484"/>
          </a:xfrm>
        </p:grpSpPr>
        <p:sp>
          <p:nvSpPr>
            <p:cNvPr id="27" name="任意多边形 26"/>
            <p:cNvSpPr/>
            <p:nvPr/>
          </p:nvSpPr>
          <p:spPr>
            <a:xfrm>
              <a:off x="2521038" y="3806728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rgbClr val="3C579C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29" name="矩形 28"/>
            <p:cNvSpPr/>
            <p:nvPr/>
          </p:nvSpPr>
          <p:spPr>
            <a:xfrm>
              <a:off x="2548803" y="3942044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5" b="1" dirty="0" smtClean="0">
                  <a:solidFill>
                    <a:srgbClr val="3E559A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02</a:t>
              </a:r>
              <a:endParaRPr lang="en-US" altLang="zh-CN" sz="2665" b="1" dirty="0" smtClean="0">
                <a:solidFill>
                  <a:srgbClr val="3E559A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854649" y="2514910"/>
            <a:ext cx="624189" cy="736484"/>
            <a:chOff x="6854649" y="2984810"/>
            <a:chExt cx="624189" cy="736484"/>
          </a:xfrm>
        </p:grpSpPr>
        <p:sp>
          <p:nvSpPr>
            <p:cNvPr id="31" name="任意多边形 30"/>
            <p:cNvSpPr/>
            <p:nvPr/>
          </p:nvSpPr>
          <p:spPr>
            <a:xfrm>
              <a:off x="6854649" y="2984810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rgbClr val="3C579C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882414" y="3120126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5" b="1" dirty="0">
                  <a:solidFill>
                    <a:srgbClr val="3E559A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04</a:t>
              </a:r>
              <a:endParaRPr lang="en-US" altLang="zh-CN" sz="2665" b="1" dirty="0">
                <a:solidFill>
                  <a:srgbClr val="3E559A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854649" y="4114877"/>
            <a:ext cx="624189" cy="736484"/>
            <a:chOff x="6854649" y="4584777"/>
            <a:chExt cx="624189" cy="736484"/>
          </a:xfrm>
        </p:grpSpPr>
        <p:sp>
          <p:nvSpPr>
            <p:cNvPr id="45" name="任意多边形 44"/>
            <p:cNvSpPr/>
            <p:nvPr/>
          </p:nvSpPr>
          <p:spPr>
            <a:xfrm>
              <a:off x="6854649" y="4584777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rgbClr val="3C579C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6882414" y="4720093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5" b="1" dirty="0" smtClean="0">
                  <a:solidFill>
                    <a:srgbClr val="3E559A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05</a:t>
              </a:r>
              <a:endParaRPr lang="en-US" altLang="zh-CN" sz="2665" b="1" dirty="0" smtClean="0">
                <a:solidFill>
                  <a:srgbClr val="3E559A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592885" y="1736861"/>
            <a:ext cx="2388509" cy="795222"/>
            <a:chOff x="3592885" y="2206761"/>
            <a:chExt cx="2388509" cy="795222"/>
          </a:xfrm>
        </p:grpSpPr>
        <p:sp>
          <p:nvSpPr>
            <p:cNvPr id="47" name="TextBox 6"/>
            <p:cNvSpPr txBox="1">
              <a:spLocks noChangeArrowheads="1"/>
            </p:cNvSpPr>
            <p:nvPr/>
          </p:nvSpPr>
          <p:spPr bwMode="auto">
            <a:xfrm>
              <a:off x="3592885" y="2206761"/>
              <a:ext cx="2388509" cy="50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/>
              <a:lvl3pPr/>
              <a:lvl4pPr/>
              <a:lvl5pPr/>
              <a:lvl6pPr/>
              <a:lvl7pPr/>
              <a:lvl8pPr/>
              <a:lvl9pPr/>
            </a:lstStyle>
            <a:p>
              <a:pPr marL="0" lvl="1"/>
              <a:r>
                <a:rPr lang="zh-CN" altLang="en-US" sz="2665" dirty="0">
                  <a:solidFill>
                    <a:srgbClr val="3E559A"/>
                  </a:solidFill>
                  <a:latin typeface="微软雅黑" panose="020B0503020204020204" charset="-122"/>
                  <a:ea typeface="微软雅黑" panose="020B0503020204020204" charset="-122"/>
                </a:rPr>
                <a:t>公司与团队</a:t>
              </a:r>
              <a:endParaRPr lang="zh-CN" altLang="en-US" sz="2665" dirty="0">
                <a:solidFill>
                  <a:srgbClr val="3E559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TextBox 7"/>
            <p:cNvSpPr txBox="1"/>
            <p:nvPr/>
          </p:nvSpPr>
          <p:spPr>
            <a:xfrm>
              <a:off x="3592885" y="2663429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我们是谁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592885" y="3307250"/>
            <a:ext cx="2388509" cy="807827"/>
            <a:chOff x="3592885" y="3777150"/>
            <a:chExt cx="2388509" cy="807827"/>
          </a:xfrm>
        </p:grpSpPr>
        <p:sp>
          <p:nvSpPr>
            <p:cNvPr id="49" name="TextBox 6"/>
            <p:cNvSpPr txBox="1">
              <a:spLocks noChangeArrowheads="1"/>
            </p:cNvSpPr>
            <p:nvPr/>
          </p:nvSpPr>
          <p:spPr bwMode="auto">
            <a:xfrm>
              <a:off x="3592885" y="3777150"/>
              <a:ext cx="2388509" cy="50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/>
              <a:lvl3pPr/>
              <a:lvl4pPr/>
              <a:lvl5pPr/>
              <a:lvl6pPr/>
              <a:lvl7pPr/>
              <a:lvl8pPr/>
              <a:lvl9pPr/>
            </a:lstStyle>
            <a:p>
              <a:pPr marL="0" lvl="1"/>
              <a:r>
                <a:rPr lang="zh-CN" altLang="en-US" sz="2665" dirty="0">
                  <a:solidFill>
                    <a:srgbClr val="3E559A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项目介绍</a:t>
              </a:r>
              <a:endParaRPr lang="zh-CN" altLang="en-US" sz="2665" dirty="0">
                <a:solidFill>
                  <a:srgbClr val="3E559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TextBox 8"/>
            <p:cNvSpPr txBox="1"/>
            <p:nvPr/>
          </p:nvSpPr>
          <p:spPr>
            <a:xfrm>
              <a:off x="3592885" y="4246423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我们要做什么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592885" y="4936795"/>
            <a:ext cx="2388509" cy="807358"/>
            <a:chOff x="3592885" y="5406695"/>
            <a:chExt cx="2388509" cy="807358"/>
          </a:xfrm>
        </p:grpSpPr>
        <p:sp>
          <p:nvSpPr>
            <p:cNvPr id="51" name="TextBox 6"/>
            <p:cNvSpPr txBox="1">
              <a:spLocks noChangeArrowheads="1"/>
            </p:cNvSpPr>
            <p:nvPr/>
          </p:nvSpPr>
          <p:spPr bwMode="auto">
            <a:xfrm>
              <a:off x="3592885" y="5406695"/>
              <a:ext cx="2388509" cy="50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/>
              <a:lvl3pPr/>
              <a:lvl4pPr/>
              <a:lvl5pPr/>
              <a:lvl6pPr/>
              <a:lvl7pPr/>
              <a:lvl8pPr/>
              <a:lvl9pPr/>
            </a:lstStyle>
            <a:p>
              <a:pPr marL="0" lvl="1"/>
              <a:r>
                <a:rPr lang="zh-CN" altLang="en-US" sz="2665" dirty="0">
                  <a:solidFill>
                    <a:srgbClr val="3E559A"/>
                  </a:solidFill>
                  <a:latin typeface="微软雅黑" panose="020B0503020204020204" charset="-122"/>
                  <a:ea typeface="微软雅黑" panose="020B0503020204020204" charset="-122"/>
                </a:rPr>
                <a:t>产品与运营</a:t>
              </a:r>
              <a:endParaRPr lang="zh-CN" altLang="en-US" sz="2665" dirty="0">
                <a:solidFill>
                  <a:srgbClr val="3E559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TextBox 9"/>
            <p:cNvSpPr txBox="1"/>
            <p:nvPr/>
          </p:nvSpPr>
          <p:spPr>
            <a:xfrm>
              <a:off x="3592885" y="5875499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我们怎么做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935319" y="2532083"/>
            <a:ext cx="2388509" cy="776023"/>
            <a:chOff x="7935319" y="3001983"/>
            <a:chExt cx="2388509" cy="776023"/>
          </a:xfrm>
        </p:grpSpPr>
        <p:sp>
          <p:nvSpPr>
            <p:cNvPr id="53" name="TextBox 40"/>
            <p:cNvSpPr txBox="1">
              <a:spLocks noChangeArrowheads="1"/>
            </p:cNvSpPr>
            <p:nvPr/>
          </p:nvSpPr>
          <p:spPr bwMode="auto">
            <a:xfrm>
              <a:off x="7935319" y="3001983"/>
              <a:ext cx="2388509" cy="50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/>
              <a:lvl3pPr/>
              <a:lvl4pPr/>
              <a:lvl5pPr/>
              <a:lvl6pPr/>
              <a:lvl7pPr/>
              <a:lvl8pPr/>
              <a:lvl9pPr/>
            </a:lstStyle>
            <a:p>
              <a:pPr marL="0" lvl="1"/>
              <a:r>
                <a:rPr lang="zh-CN" altLang="en-US" sz="2665" dirty="0">
                  <a:solidFill>
                    <a:srgbClr val="3E559A"/>
                  </a:solidFill>
                  <a:latin typeface="微软雅黑" panose="020B0503020204020204" charset="-122"/>
                  <a:ea typeface="微软雅黑" panose="020B0503020204020204" charset="-122"/>
                </a:rPr>
                <a:t>财务与融资</a:t>
              </a:r>
              <a:endParaRPr lang="zh-CN" altLang="en-US" sz="2665" dirty="0">
                <a:solidFill>
                  <a:srgbClr val="3E559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TextBox 41"/>
            <p:cNvSpPr txBox="1"/>
            <p:nvPr/>
          </p:nvSpPr>
          <p:spPr>
            <a:xfrm>
              <a:off x="7935319" y="3439452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商务合作方式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935319" y="4148607"/>
            <a:ext cx="2388509" cy="787459"/>
            <a:chOff x="7935319" y="4618507"/>
            <a:chExt cx="2388509" cy="787459"/>
          </a:xfrm>
        </p:grpSpPr>
        <p:sp>
          <p:nvSpPr>
            <p:cNvPr id="55" name="TextBox 6"/>
            <p:cNvSpPr txBox="1">
              <a:spLocks noChangeArrowheads="1"/>
            </p:cNvSpPr>
            <p:nvPr/>
          </p:nvSpPr>
          <p:spPr bwMode="auto">
            <a:xfrm>
              <a:off x="7935319" y="4618507"/>
              <a:ext cx="2388509" cy="502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/>
              <a:lvl3pPr/>
              <a:lvl4pPr/>
              <a:lvl5pPr/>
              <a:lvl6pPr/>
              <a:lvl7pPr/>
              <a:lvl8pPr/>
              <a:lvl9pPr/>
            </a:lstStyle>
            <a:p>
              <a:r>
                <a:rPr lang="zh-CN" altLang="en-US" sz="2665" dirty="0">
                  <a:solidFill>
                    <a:srgbClr val="3E559A"/>
                  </a:solidFill>
                  <a:latin typeface="微软雅黑" panose="020B0503020204020204" charset="-122"/>
                  <a:ea typeface="微软雅黑" panose="020B0503020204020204" charset="-122"/>
                </a:rPr>
                <a:t>发展前景</a:t>
              </a:r>
              <a:endParaRPr lang="zh-CN" altLang="en-US" sz="2665" dirty="0">
                <a:solidFill>
                  <a:srgbClr val="3E559A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TextBox 10"/>
            <p:cNvSpPr txBox="1"/>
            <p:nvPr/>
          </p:nvSpPr>
          <p:spPr>
            <a:xfrm>
              <a:off x="7935319" y="5067412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长期的战略目标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5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0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0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0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0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5768814" y="2627026"/>
            <a:ext cx="2677254" cy="1604722"/>
            <a:chOff x="5940680" y="3199847"/>
            <a:chExt cx="2677254" cy="1604722"/>
          </a:xfrm>
        </p:grpSpPr>
        <p:sp>
          <p:nvSpPr>
            <p:cNvPr id="27" name="文本框 9"/>
            <p:cNvSpPr txBox="1"/>
            <p:nvPr/>
          </p:nvSpPr>
          <p:spPr>
            <a:xfrm>
              <a:off x="5940681" y="3199847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项目来源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文本框 9"/>
            <p:cNvSpPr txBox="1"/>
            <p:nvPr/>
          </p:nvSpPr>
          <p:spPr>
            <a:xfrm>
              <a:off x="5940680" y="3633767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需求分析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940681" y="4068287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需要解决问题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文本框 9"/>
            <p:cNvSpPr txBox="1"/>
            <p:nvPr/>
          </p:nvSpPr>
          <p:spPr>
            <a:xfrm>
              <a:off x="5940680" y="4496792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行业前景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039770" y="2631370"/>
            <a:ext cx="2677254" cy="1170802"/>
            <a:chOff x="8211636" y="3204191"/>
            <a:chExt cx="2677254" cy="1170802"/>
          </a:xfrm>
        </p:grpSpPr>
        <p:sp>
          <p:nvSpPr>
            <p:cNvPr id="45" name="文本框 9"/>
            <p:cNvSpPr txBox="1"/>
            <p:nvPr/>
          </p:nvSpPr>
          <p:spPr>
            <a:xfrm>
              <a:off x="8211636" y="3204191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竞争对手分析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文本框 9"/>
            <p:cNvSpPr txBox="1"/>
            <p:nvPr/>
          </p:nvSpPr>
          <p:spPr>
            <a:xfrm>
              <a:off x="8211637" y="3638711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我们的优势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文本框 9"/>
            <p:cNvSpPr txBox="1"/>
            <p:nvPr/>
          </p:nvSpPr>
          <p:spPr>
            <a:xfrm>
              <a:off x="8211636" y="4067216"/>
              <a:ext cx="2677253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28600" lvl="1" indent="-228600">
                <a:buFont typeface="Wingdings" panose="05000000000000000000" pitchFamily="2" charset="2"/>
                <a:buChar char="l"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可行性分析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602105" y="887730"/>
            <a:ext cx="2468880" cy="4475480"/>
            <a:chOff x="2523" y="1398"/>
            <a:chExt cx="3888" cy="7048"/>
          </a:xfrm>
        </p:grpSpPr>
        <p:grpSp>
          <p:nvGrpSpPr>
            <p:cNvPr id="23" name="组合 22"/>
            <p:cNvGrpSpPr/>
            <p:nvPr/>
          </p:nvGrpSpPr>
          <p:grpSpPr>
            <a:xfrm>
              <a:off x="2633" y="2756"/>
              <a:ext cx="2893" cy="3444"/>
              <a:chOff x="1053298" y="1163255"/>
              <a:chExt cx="2210766" cy="2631644"/>
            </a:xfrm>
          </p:grpSpPr>
          <p:sp>
            <p:nvSpPr>
              <p:cNvPr id="24" name="任意多边形 23"/>
              <p:cNvSpPr/>
              <p:nvPr/>
            </p:nvSpPr>
            <p:spPr>
              <a:xfrm>
                <a:off x="1053299" y="1186406"/>
                <a:ext cx="2210765" cy="2608493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  <a:gd name="connsiteX0-1" fmla="*/ 761425 w 1506470"/>
                  <a:gd name="connsiteY0-2" fmla="*/ 0 h 1359090"/>
                  <a:gd name="connsiteX1-3" fmla="*/ 1506469 w 1506470"/>
                  <a:gd name="connsiteY1-4" fmla="*/ 333523 h 1359090"/>
                  <a:gd name="connsiteX2-5" fmla="*/ 1506469 w 1506470"/>
                  <a:gd name="connsiteY2-6" fmla="*/ 1074028 h 1359090"/>
                  <a:gd name="connsiteX3-7" fmla="*/ 753235 w 1506470"/>
                  <a:gd name="connsiteY3-8" fmla="*/ 1359090 h 1359090"/>
                  <a:gd name="connsiteX4-9" fmla="*/ 0 w 1506470"/>
                  <a:gd name="connsiteY4-10" fmla="*/ 1074028 h 1359090"/>
                  <a:gd name="connsiteX5-11" fmla="*/ 0 w 1506470"/>
                  <a:gd name="connsiteY5-12" fmla="*/ 333523 h 1359090"/>
                  <a:gd name="connsiteX6-13" fmla="*/ 761425 w 1506470"/>
                  <a:gd name="connsiteY6-14" fmla="*/ 0 h 1359090"/>
                  <a:gd name="connsiteX0-15" fmla="*/ 761425 w 1506469"/>
                  <a:gd name="connsiteY0-16" fmla="*/ 0 h 1365148"/>
                  <a:gd name="connsiteX1-17" fmla="*/ 1506469 w 1506469"/>
                  <a:gd name="connsiteY1-18" fmla="*/ 333523 h 1365148"/>
                  <a:gd name="connsiteX2-19" fmla="*/ 1506469 w 1506469"/>
                  <a:gd name="connsiteY2-20" fmla="*/ 1074028 h 1365148"/>
                  <a:gd name="connsiteX3-21" fmla="*/ 753235 w 1506469"/>
                  <a:gd name="connsiteY3-22" fmla="*/ 1365148 h 1365148"/>
                  <a:gd name="connsiteX4-23" fmla="*/ 0 w 1506469"/>
                  <a:gd name="connsiteY4-24" fmla="*/ 1074028 h 1365148"/>
                  <a:gd name="connsiteX5-25" fmla="*/ 0 w 1506469"/>
                  <a:gd name="connsiteY5-26" fmla="*/ 333523 h 1365148"/>
                  <a:gd name="connsiteX6-27" fmla="*/ 761425 w 1506469"/>
                  <a:gd name="connsiteY6-28" fmla="*/ 0 h 13651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506469" h="1365148">
                    <a:moveTo>
                      <a:pt x="761425" y="0"/>
                    </a:moveTo>
                    <a:lnTo>
                      <a:pt x="1506469" y="333523"/>
                    </a:lnTo>
                    <a:lnTo>
                      <a:pt x="1506469" y="1074028"/>
                    </a:lnTo>
                    <a:lnTo>
                      <a:pt x="753235" y="1365148"/>
                    </a:lnTo>
                    <a:lnTo>
                      <a:pt x="0" y="1074028"/>
                    </a:lnTo>
                    <a:lnTo>
                      <a:pt x="0" y="333523"/>
                    </a:lnTo>
                    <a:lnTo>
                      <a:pt x="761425" y="0"/>
                    </a:lnTo>
                    <a:close/>
                  </a:path>
                </a:pathLst>
              </a:custGeom>
              <a:noFill/>
              <a:ln w="57150">
                <a:solidFill>
                  <a:srgbClr val="124062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2320" tIns="313012" rIns="272321" bIns="313011" numCol="1" spcCol="1270" anchor="ctr" anchorCtr="0">
                <a:noAutofit/>
              </a:bodyPr>
              <a:lstStyle/>
              <a:p>
                <a:pPr algn="ctr" defTabSz="2133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800"/>
              </a:p>
            </p:txBody>
          </p:sp>
          <p:sp>
            <p:nvSpPr>
              <p:cNvPr id="29" name="任意多边形 28"/>
              <p:cNvSpPr/>
              <p:nvPr/>
            </p:nvSpPr>
            <p:spPr>
              <a:xfrm>
                <a:off x="1053298" y="1163255"/>
                <a:ext cx="2210765" cy="2608493"/>
              </a:xfrm>
              <a:custGeom>
                <a:avLst/>
                <a:gdLst>
                  <a:gd name="connsiteX0" fmla="*/ 0 w 1506471"/>
                  <a:gd name="connsiteY0" fmla="*/ 655315 h 1310630"/>
                  <a:gd name="connsiteX1" fmla="*/ 327658 w 1506471"/>
                  <a:gd name="connsiteY1" fmla="*/ 0 h 1310630"/>
                  <a:gd name="connsiteX2" fmla="*/ 1178814 w 1506471"/>
                  <a:gd name="connsiteY2" fmla="*/ 0 h 1310630"/>
                  <a:gd name="connsiteX3" fmla="*/ 1506471 w 1506471"/>
                  <a:gd name="connsiteY3" fmla="*/ 655315 h 1310630"/>
                  <a:gd name="connsiteX4" fmla="*/ 1178814 w 1506471"/>
                  <a:gd name="connsiteY4" fmla="*/ 1310630 h 1310630"/>
                  <a:gd name="connsiteX5" fmla="*/ 327658 w 1506471"/>
                  <a:gd name="connsiteY5" fmla="*/ 1310630 h 1310630"/>
                  <a:gd name="connsiteX6" fmla="*/ 0 w 1506471"/>
                  <a:gd name="connsiteY6" fmla="*/ 655315 h 1310630"/>
                  <a:gd name="connsiteX0-1" fmla="*/ 761425 w 1506470"/>
                  <a:gd name="connsiteY0-2" fmla="*/ 0 h 1359090"/>
                  <a:gd name="connsiteX1-3" fmla="*/ 1506469 w 1506470"/>
                  <a:gd name="connsiteY1-4" fmla="*/ 333523 h 1359090"/>
                  <a:gd name="connsiteX2-5" fmla="*/ 1506469 w 1506470"/>
                  <a:gd name="connsiteY2-6" fmla="*/ 1074028 h 1359090"/>
                  <a:gd name="connsiteX3-7" fmla="*/ 753235 w 1506470"/>
                  <a:gd name="connsiteY3-8" fmla="*/ 1359090 h 1359090"/>
                  <a:gd name="connsiteX4-9" fmla="*/ 0 w 1506470"/>
                  <a:gd name="connsiteY4-10" fmla="*/ 1074028 h 1359090"/>
                  <a:gd name="connsiteX5-11" fmla="*/ 0 w 1506470"/>
                  <a:gd name="connsiteY5-12" fmla="*/ 333523 h 1359090"/>
                  <a:gd name="connsiteX6-13" fmla="*/ 761425 w 1506470"/>
                  <a:gd name="connsiteY6-14" fmla="*/ 0 h 1359090"/>
                  <a:gd name="connsiteX0-15" fmla="*/ 761425 w 1506469"/>
                  <a:gd name="connsiteY0-16" fmla="*/ 0 h 1365148"/>
                  <a:gd name="connsiteX1-17" fmla="*/ 1506469 w 1506469"/>
                  <a:gd name="connsiteY1-18" fmla="*/ 333523 h 1365148"/>
                  <a:gd name="connsiteX2-19" fmla="*/ 1506469 w 1506469"/>
                  <a:gd name="connsiteY2-20" fmla="*/ 1074028 h 1365148"/>
                  <a:gd name="connsiteX3-21" fmla="*/ 753235 w 1506469"/>
                  <a:gd name="connsiteY3-22" fmla="*/ 1365148 h 1365148"/>
                  <a:gd name="connsiteX4-23" fmla="*/ 0 w 1506469"/>
                  <a:gd name="connsiteY4-24" fmla="*/ 1074028 h 1365148"/>
                  <a:gd name="connsiteX5-25" fmla="*/ 0 w 1506469"/>
                  <a:gd name="connsiteY5-26" fmla="*/ 333523 h 1365148"/>
                  <a:gd name="connsiteX6-27" fmla="*/ 761425 w 1506469"/>
                  <a:gd name="connsiteY6-28" fmla="*/ 0 h 13651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506469" h="1365148">
                    <a:moveTo>
                      <a:pt x="761425" y="0"/>
                    </a:moveTo>
                    <a:lnTo>
                      <a:pt x="1506469" y="333523"/>
                    </a:lnTo>
                    <a:lnTo>
                      <a:pt x="1506469" y="1074028"/>
                    </a:lnTo>
                    <a:lnTo>
                      <a:pt x="753235" y="1365148"/>
                    </a:lnTo>
                    <a:lnTo>
                      <a:pt x="0" y="1074028"/>
                    </a:lnTo>
                    <a:lnTo>
                      <a:pt x="0" y="333523"/>
                    </a:lnTo>
                    <a:lnTo>
                      <a:pt x="761425" y="0"/>
                    </a:lnTo>
                    <a:close/>
                  </a:path>
                </a:pathLst>
              </a:custGeom>
              <a:noFill/>
              <a:ln w="57150">
                <a:solidFill>
                  <a:srgbClr val="3C579C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72320" tIns="313012" rIns="272321" bIns="313011" numCol="1" spcCol="1270" anchor="ctr" anchorCtr="0">
                <a:noAutofit/>
              </a:bodyPr>
              <a:lstStyle/>
              <a:p>
                <a:pPr algn="ctr" defTabSz="2133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800"/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3139" y="5312"/>
              <a:ext cx="3273" cy="2026"/>
              <a:chOff x="5498299" y="2485311"/>
              <a:chExt cx="2078122" cy="1286825"/>
            </a:xfrm>
          </p:grpSpPr>
          <p:cxnSp>
            <p:nvCxnSpPr>
              <p:cNvPr id="43" name="直接连接符 42"/>
              <p:cNvCxnSpPr/>
              <p:nvPr/>
            </p:nvCxnSpPr>
            <p:spPr>
              <a:xfrm flipV="1">
                <a:off x="5904868" y="2485311"/>
                <a:ext cx="1671553" cy="862597"/>
              </a:xfrm>
              <a:prstGeom prst="line">
                <a:avLst/>
              </a:prstGeom>
              <a:ln>
                <a:solidFill>
                  <a:srgbClr val="7B8F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 flipV="1">
                <a:off x="5498299" y="2909539"/>
                <a:ext cx="1671553" cy="862597"/>
              </a:xfrm>
              <a:prstGeom prst="line">
                <a:avLst/>
              </a:prstGeom>
              <a:ln w="3175">
                <a:solidFill>
                  <a:srgbClr val="7B8FC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" name="组合 1"/>
            <p:cNvGrpSpPr/>
            <p:nvPr/>
          </p:nvGrpSpPr>
          <p:grpSpPr>
            <a:xfrm>
              <a:off x="2633" y="1398"/>
              <a:ext cx="3019" cy="1832"/>
              <a:chOff x="5177376" y="0"/>
              <a:chExt cx="1917343" cy="1163268"/>
            </a:xfrm>
          </p:grpSpPr>
          <p:cxnSp>
            <p:nvCxnSpPr>
              <p:cNvPr id="53" name="直接连接符 52"/>
              <p:cNvCxnSpPr/>
              <p:nvPr/>
            </p:nvCxnSpPr>
            <p:spPr>
              <a:xfrm flipV="1">
                <a:off x="5177376" y="300671"/>
                <a:ext cx="1671552" cy="862597"/>
              </a:xfrm>
              <a:prstGeom prst="line">
                <a:avLst/>
              </a:prstGeom>
              <a:ln>
                <a:solidFill>
                  <a:srgbClr val="3C579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 flipV="1">
                <a:off x="5423167" y="0"/>
                <a:ext cx="1671552" cy="862597"/>
              </a:xfrm>
              <a:prstGeom prst="line">
                <a:avLst/>
              </a:prstGeom>
              <a:ln w="3175">
                <a:solidFill>
                  <a:srgbClr val="3C579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1"/>
            <p:cNvSpPr txBox="1"/>
            <p:nvPr/>
          </p:nvSpPr>
          <p:spPr>
            <a:xfrm>
              <a:off x="2523" y="7528"/>
              <a:ext cx="2852" cy="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/>
              <a:r>
                <a:rPr lang="zh-CN" altLang="en-US" sz="3200" b="1" dirty="0">
                  <a:solidFill>
                    <a:srgbClr val="3E559A"/>
                  </a:solidFill>
                  <a:latin typeface="思源黑体 Medium" panose="020B0600000000000000" charset="-122"/>
                  <a:ea typeface="思源黑体 Medium" panose="020B0600000000000000" charset="-122"/>
                </a:rPr>
                <a:t>项目介绍</a:t>
              </a:r>
              <a:endParaRPr lang="zh-CN" altLang="en-US" sz="3200" b="1" dirty="0">
                <a:solidFill>
                  <a:srgbClr val="3E559A"/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4" name="TextBox 1"/>
            <p:cNvSpPr txBox="1"/>
            <p:nvPr/>
          </p:nvSpPr>
          <p:spPr>
            <a:xfrm>
              <a:off x="3017" y="3564"/>
              <a:ext cx="2126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lvl="1"/>
              <a:r>
                <a:rPr lang="en-US" altLang="zh-CN" sz="7200" b="1" dirty="0">
                  <a:solidFill>
                    <a:srgbClr val="3E559A"/>
                  </a:solidFill>
                  <a:latin typeface="思源黑体 Bold" panose="020B0800000000000000" charset="-122"/>
                  <a:ea typeface="思源黑体 Bold" panose="020B0800000000000000" charset="-122"/>
                </a:rPr>
                <a:t>01</a:t>
              </a:r>
              <a:endParaRPr lang="en-US" altLang="zh-CN" sz="7200" b="1" dirty="0">
                <a:solidFill>
                  <a:srgbClr val="3E559A"/>
                </a:solidFill>
                <a:latin typeface="思源黑体 Bold" panose="020B0800000000000000" charset="-122"/>
                <a:ea typeface="思源黑体 Bold" panose="020B08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7825" y="895350"/>
            <a:ext cx="8743950" cy="5067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620" y="661670"/>
            <a:ext cx="10906125" cy="5534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635" y="366395"/>
            <a:ext cx="9742170" cy="59543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6570" y="676275"/>
            <a:ext cx="8658225" cy="5505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9800" y="975995"/>
            <a:ext cx="7772400" cy="4905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/>
        </p:nvSpPr>
        <p:spPr>
          <a:xfrm>
            <a:off x="584040" y="221270"/>
            <a:ext cx="2943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redis</a:t>
            </a:r>
            <a:r>
              <a:rPr lang="zh-CN" altLang="en-US" sz="4800" b="1" dirty="0" smtClean="0">
                <a:solidFill>
                  <a:srgbClr val="3E559A"/>
                </a:solidFill>
                <a:latin typeface="思源黑体 Normal" panose="020B0400000000000000" charset="-122"/>
                <a:ea typeface="思源黑体 Normal" panose="020B0400000000000000" charset="-122"/>
                <a:cs typeface="Kartika" panose="02020503030404060203" pitchFamily="18" charset="0"/>
              </a:rPr>
              <a:t>源码</a:t>
            </a:r>
            <a:endParaRPr lang="zh-CN" altLang="en-US" sz="4800" b="1" dirty="0" smtClean="0">
              <a:solidFill>
                <a:srgbClr val="3E559A"/>
              </a:solidFill>
              <a:latin typeface="思源黑体 Normal" panose="020B0400000000000000" charset="-122"/>
              <a:ea typeface="思源黑体 Normal" panose="020B0400000000000000" charset="-122"/>
              <a:cs typeface="Kartika" panose="02020503030404060203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810" y="267335"/>
            <a:ext cx="360680" cy="736600"/>
          </a:xfrm>
          <a:prstGeom prst="rect">
            <a:avLst/>
          </a:prstGeom>
          <a:solidFill>
            <a:srgbClr val="3E55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WPS 演示</Application>
  <PresentationFormat>宽屏</PresentationFormat>
  <Paragraphs>74</Paragraphs>
  <Slides>15</Slides>
  <Notes>35</Notes>
  <HiddenSlides>0</HiddenSlides>
  <MMClips>2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6" baseType="lpstr">
      <vt:lpstr>Arial</vt:lpstr>
      <vt:lpstr>宋体</vt:lpstr>
      <vt:lpstr>Wingdings</vt:lpstr>
      <vt:lpstr>思源黑体 Bold</vt:lpstr>
      <vt:lpstr>黑体</vt:lpstr>
      <vt:lpstr>思源黑体 Medium</vt:lpstr>
      <vt:lpstr>微软雅黑</vt:lpstr>
      <vt:lpstr>Calibri</vt:lpstr>
      <vt:lpstr>Arial</vt:lpstr>
      <vt:lpstr>Bebas</vt:lpstr>
      <vt:lpstr>Segoe Print</vt:lpstr>
      <vt:lpstr>Lato Regular</vt:lpstr>
      <vt:lpstr>思源黑体 Normal</vt:lpstr>
      <vt:lpstr>Kartika</vt:lpstr>
      <vt:lpstr>华文黑体</vt:lpstr>
      <vt:lpstr>Open Sans</vt:lpstr>
      <vt:lpstr>Lato Light</vt:lpstr>
      <vt:lpstr>Arial Unicode MS</vt:lpstr>
      <vt:lpstr>Calibri Light</vt:lpstr>
      <vt:lpstr>PMingLiU-ExtB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18200206690</cp:lastModifiedBy>
  <cp:revision>127</cp:revision>
  <dcterms:created xsi:type="dcterms:W3CDTF">2017-02-19T15:11:00Z</dcterms:created>
  <dcterms:modified xsi:type="dcterms:W3CDTF">2020-12-08T04:45:38Z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